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1618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31" y="1449146"/>
            <a:ext cx="7526338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8831" y="5280847"/>
            <a:ext cx="7526338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164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4800600"/>
            <a:ext cx="752633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9144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3" y="5367338"/>
            <a:ext cx="7526337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682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485107" y="1338479"/>
            <a:ext cx="4749312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573" y="1495525"/>
            <a:ext cx="442038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1226" y="4700702"/>
            <a:ext cx="4418727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5398884" y="1338479"/>
            <a:ext cx="3302316" cy="4075464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5288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855663" y="2286585"/>
            <a:ext cx="3671336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017816" y="2435956"/>
            <a:ext cx="328689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4616450" y="2286000"/>
            <a:ext cx="3671888" cy="2300288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5999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4357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5752238" y="446089"/>
            <a:ext cx="3391762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AutoShape 4"/>
          <p:cNvSpPr>
            <a:spLocks noChangeAspect="1" noChangeArrowheads="1" noTextEdit="1"/>
          </p:cNvSpPr>
          <p:nvPr/>
        </p:nvSpPr>
        <p:spPr bwMode="auto">
          <a:xfrm>
            <a:off x="5233988" y="0"/>
            <a:ext cx="3910012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37655" y="586171"/>
            <a:ext cx="1701800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4862" y="446089"/>
            <a:ext cx="4947376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10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997" y="2222287"/>
            <a:ext cx="7524003" cy="363651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666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0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2951396"/>
            <a:ext cx="7526337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4863" y="5281200"/>
            <a:ext cx="7526337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080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996" y="2222287"/>
            <a:ext cx="367072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0" y="2222287"/>
            <a:ext cx="3670720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09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996" y="2174875"/>
            <a:ext cx="367072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9996" y="2751137"/>
            <a:ext cx="3687391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2174875"/>
            <a:ext cx="3670720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751137"/>
            <a:ext cx="3670720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426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006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678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804863" y="446086"/>
            <a:ext cx="2660650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446088"/>
            <a:ext cx="2660650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1724" y="446087"/>
            <a:ext cx="4689475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3" y="2260737"/>
            <a:ext cx="2660650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664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9996" y="727521"/>
            <a:ext cx="350154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4573588" y="0"/>
            <a:ext cx="4570412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9996" y="2344684"/>
            <a:ext cx="350154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914357" y="6041361"/>
            <a:ext cx="732659" cy="365125"/>
          </a:xfrm>
        </p:spPr>
        <p:txBody>
          <a:bodyPr/>
          <a:lstStyle/>
          <a:p>
            <a:fld id="{5BCAD085-E8A6-8845-BD4E-CB4CCA059FC4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42797" y="6041361"/>
            <a:ext cx="247156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647017" y="5915887"/>
            <a:ext cx="796616" cy="490599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923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9997" y="447188"/>
            <a:ext cx="7524003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997" y="2184400"/>
            <a:ext cx="7524003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2797" y="6041361"/>
            <a:ext cx="6289532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1422" y="6041361"/>
            <a:ext cx="993161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04584" y="5915887"/>
            <a:ext cx="796616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2826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Industry Analysis for Smart Investing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/>
          </a:p>
          <a:p>
            <a:pPr>
              <a:defRPr sz="2000"/>
            </a:pPr>
            <a:r>
              <a:t>Why Industry Trends Matter More Than Just Companies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70% of Stock Returns Driven by Sector Trends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/>
          </a:p>
          <a:p>
            <a:pPr>
              <a:defRPr sz="2000"/>
            </a:pPr>
            <a:r>
              <a:t>Sector performance &gt; Company performance</a:t>
            </a:r>
          </a:p>
          <a:p>
            <a:pPr>
              <a:defRPr sz="2000"/>
            </a:pPr>
            <a:r>
              <a:t>Example: EV Sector, Renewable Energy, Pharma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Example: EV Boom in India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/>
          </a:p>
          <a:p>
            <a:pPr>
              <a:defRPr sz="2000"/>
            </a:pPr>
            <a:r>
              <a:t>Massive sector growth lifted even moderate companies</a:t>
            </a:r>
          </a:p>
          <a:p>
            <a:pPr>
              <a:defRPr sz="2000"/>
            </a:pPr>
            <a:r>
              <a:t>Early investors benefited significantly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Cyclical vs Defensive Industries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/>
          </a:p>
          <a:p>
            <a:pPr>
              <a:defRPr sz="2000"/>
            </a:pPr>
            <a:r>
              <a:t>Cyclical: Auto, Steel, Real Estate</a:t>
            </a:r>
          </a:p>
          <a:p>
            <a:pPr>
              <a:defRPr sz="2000"/>
            </a:pPr>
            <a:r>
              <a:t>Defensive: Healthcare, FMCG, Pharma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Role of AI in Industry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/>
          </a:p>
          <a:p>
            <a:pPr>
              <a:defRPr sz="2000"/>
            </a:pPr>
            <a:r>
              <a:t>Earlier: Manual Research - Weeks</a:t>
            </a:r>
          </a:p>
          <a:p>
            <a:pPr>
              <a:defRPr sz="2000"/>
            </a:pPr>
            <a:r>
              <a:t>Now: AI-Driven Insights - Minutes</a:t>
            </a:r>
          </a:p>
          <a:p>
            <a:pPr>
              <a:defRPr sz="2000"/>
            </a:pPr>
            <a:r>
              <a:t>Faster, smarter, real-time decision-making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Key Takeaway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/>
          </a:p>
          <a:p>
            <a:pPr>
              <a:defRPr sz="2000"/>
            </a:pPr>
            <a:r>
              <a:t>Pick the Right Industry First</a:t>
            </a:r>
          </a:p>
          <a:p>
            <a:pPr>
              <a:defRPr sz="2000"/>
            </a:pPr>
            <a:r>
              <a:t>Then Pick the Right Company</a:t>
            </a:r>
          </a:p>
          <a:p>
            <a:pPr>
              <a:defRPr sz="2000"/>
            </a:pPr>
            <a:r>
              <a:t>Next: Track Industry Demand using Google Trends!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20</TotalTime>
  <Words>117</Words>
  <Application>Microsoft Office PowerPoint</Application>
  <PresentationFormat>On-screen Show (4:3)</PresentationFormat>
  <Paragraphs>25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Century Gothic</vt:lpstr>
      <vt:lpstr>Wingdings 2</vt:lpstr>
      <vt:lpstr>Quotable</vt:lpstr>
      <vt:lpstr>Industry Analysis for Smart Investing</vt:lpstr>
      <vt:lpstr>70% of Stock Returns Driven by Sector Trends</vt:lpstr>
      <vt:lpstr>Example: EV Boom in India</vt:lpstr>
      <vt:lpstr>Cyclical vs Defensive Industries</vt:lpstr>
      <vt:lpstr>Role of AI in Industry Analysis</vt:lpstr>
      <vt:lpstr>Key Takeaway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Piyush Patel</cp:lastModifiedBy>
  <cp:revision>2</cp:revision>
  <dcterms:created xsi:type="dcterms:W3CDTF">2013-01-27T09:14:16Z</dcterms:created>
  <dcterms:modified xsi:type="dcterms:W3CDTF">2025-04-28T11:38:58Z</dcterms:modified>
  <cp:category/>
</cp:coreProperties>
</file>